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sldIdLst>
    <p:sldId id="312" r:id="rId2"/>
    <p:sldId id="314" r:id="rId3"/>
    <p:sldId id="315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72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68" r:id="rId32"/>
    <p:sldId id="370" r:id="rId33"/>
    <p:sldId id="35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  <p:sldId id="356" r:id="rId44"/>
    <p:sldId id="357" r:id="rId45"/>
    <p:sldId id="371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16" r:id="rId54"/>
  </p:sldIdLst>
  <p:sldSz cx="9144000" cy="6858000" type="screen4x3"/>
  <p:notesSz cx="6858000" cy="9144000"/>
  <p:custDataLst>
    <p:tags r:id="rId5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66"/>
    <a:srgbClr val="330000"/>
    <a:srgbClr val="99CC33"/>
    <a:srgbClr val="663399"/>
    <a:srgbClr val="9999CC"/>
    <a:srgbClr val="9966CC"/>
    <a:srgbClr val="99CC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erdi\Copy\Regular%20Bio\Mallin%20Verdi\Verdi%201516%20Potato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Median % Change (Class Data)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Sheet3!$A$2</c:f>
              <c:strCache>
                <c:ptCount val="1"/>
                <c:pt idx="0">
                  <c:v>Median % Change</c:v>
                </c:pt>
              </c:strCache>
            </c:strRef>
          </c:tx>
          <c:trendline>
            <c:trendlineType val="linear"/>
          </c:trendline>
          <c:xVal>
            <c:numRef>
              <c:f>Sheet3!$C$1:$F$1</c:f>
              <c:numCache>
                <c:formatCode>General</c:formatCode>
                <c:ptCount val="4"/>
                <c:pt idx="0">
                  <c:v>0.1</c:v>
                </c:pt>
                <c:pt idx="1">
                  <c:v>0.3</c:v>
                </c:pt>
                <c:pt idx="2">
                  <c:v>0.6</c:v>
                </c:pt>
                <c:pt idx="3">
                  <c:v>0.9</c:v>
                </c:pt>
              </c:numCache>
            </c:numRef>
          </c:xVal>
          <c:yVal>
            <c:numRef>
              <c:f>Sheet3!$C$15:$F$15</c:f>
              <c:numCache>
                <c:formatCode>General</c:formatCode>
                <c:ptCount val="4"/>
                <c:pt idx="0">
                  <c:v>3.85</c:v>
                </c:pt>
                <c:pt idx="1">
                  <c:v>0</c:v>
                </c:pt>
                <c:pt idx="2">
                  <c:v>-1.385</c:v>
                </c:pt>
                <c:pt idx="3">
                  <c:v>-2.625</c:v>
                </c:pt>
              </c:numCache>
            </c:numRef>
          </c:yVal>
          <c:smooth val="1"/>
        </c:ser>
        <c:axId val="153877504"/>
        <c:axId val="162104448"/>
      </c:scatterChart>
      <c:valAx>
        <c:axId val="153877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Molarity of Sucrose Solution</a:t>
                </a:r>
              </a:p>
            </c:rich>
          </c:tx>
          <c:layout/>
        </c:title>
        <c:numFmt formatCode="General" sourceLinked="1"/>
        <c:minorTickMark val="cross"/>
        <c:tickLblPos val="nextTo"/>
        <c:crossAx val="162104448"/>
        <c:crosses val="autoZero"/>
        <c:crossBetween val="midCat"/>
        <c:minorUnit val="0.05"/>
      </c:valAx>
      <c:valAx>
        <c:axId val="1621044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  <a:r>
                  <a:rPr lang="en-US" baseline="0"/>
                  <a:t> Change in Mass 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153877504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0838"/>
            <a:ext cx="9144000" cy="568325"/>
          </a:xfrm>
          <a:gradFill rotWithShape="0">
            <a:gsLst>
              <a:gs pos="0">
                <a:srgbClr val="663399">
                  <a:gamma/>
                  <a:shade val="42745"/>
                  <a:invGamma/>
                </a:srgbClr>
              </a:gs>
              <a:gs pos="100000">
                <a:srgbClr val="663399"/>
              </a:gs>
            </a:gsLst>
            <a:lin ang="5400000" scaled="1"/>
          </a:gradFill>
        </p:spPr>
        <p:txBody>
          <a:bodyPr/>
          <a:lstStyle>
            <a:lvl1pPr algn="ctr">
              <a:defRPr sz="24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35275"/>
            <a:ext cx="6400800" cy="3376613"/>
          </a:xfrm>
        </p:spPr>
        <p:txBody>
          <a:bodyPr anchor="t"/>
          <a:lstStyle>
            <a:lvl1pPr algn="just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282575"/>
            <a:ext cx="20764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9450" y="282575"/>
            <a:ext cx="60769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300" y="1304925"/>
            <a:ext cx="387191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613" y="1304925"/>
            <a:ext cx="3871912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0066"/>
            </a:gs>
            <a:gs pos="50000">
              <a:srgbClr val="150029"/>
            </a:gs>
            <a:gs pos="100000">
              <a:srgbClr val="33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63" name="Rectangle 55"/>
          <p:cNvSpPr>
            <a:spLocks noChangeArrowheads="1"/>
          </p:cNvSpPr>
          <p:nvPr/>
        </p:nvSpPr>
        <p:spPr bwMode="auto">
          <a:xfrm>
            <a:off x="0" y="293688"/>
            <a:ext cx="9144000" cy="804862"/>
          </a:xfrm>
          <a:prstGeom prst="rect">
            <a:avLst/>
          </a:prstGeom>
          <a:gradFill rotWithShape="0">
            <a:gsLst>
              <a:gs pos="0">
                <a:srgbClr val="663399">
                  <a:gamma/>
                  <a:shade val="71765"/>
                  <a:invGamma/>
                </a:srgbClr>
              </a:gs>
              <a:gs pos="100000">
                <a:srgbClr val="66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endParaRPr lang="en-US" sz="25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02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282575"/>
            <a:ext cx="83058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85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300" y="1304925"/>
            <a:ext cx="7896225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58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8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98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Wingdings" pitchFamily="2" charset="2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1258888" indent="-461963" algn="l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70000"/>
        <a:buFont typeface="Wingdings" pitchFamily="2" charset="2"/>
        <a:defRPr sz="3200">
          <a:solidFill>
            <a:schemeClr val="tx2"/>
          </a:solidFill>
          <a:latin typeface="+mn-lt"/>
        </a:defRPr>
      </a:lvl2pPr>
      <a:lvl3pPr marL="1647825" indent="-166688" algn="l" rtl="0" eaLnBrk="0" fontAlgn="base" hangingPunct="0">
        <a:spcBef>
          <a:spcPct val="20000"/>
        </a:spcBef>
        <a:spcAft>
          <a:spcPct val="20000"/>
        </a:spcAft>
        <a:buClr>
          <a:schemeClr val="folHlink"/>
        </a:buClr>
        <a:buSzPct val="70000"/>
        <a:buFont typeface="Wingdings" pitchFamily="2" charset="2"/>
        <a:defRPr sz="3200">
          <a:solidFill>
            <a:schemeClr val="tx2"/>
          </a:solidFill>
          <a:latin typeface="+mn-lt"/>
        </a:defRPr>
      </a:lvl3pPr>
      <a:lvl4pPr marL="1990725" indent="-228600" algn="l" rtl="0" eaLnBrk="0" fontAlgn="base" hangingPunct="0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4pPr>
      <a:lvl5pPr marL="2333625" indent="-228600" algn="l" rtl="0" eaLnBrk="0" fontAlgn="base" hangingPunct="0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5pPr>
      <a:lvl6pPr marL="27908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6pPr>
      <a:lvl7pPr marL="32480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7pPr>
      <a:lvl8pPr marL="37052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8pPr>
      <a:lvl9pPr marL="41624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35.xml"/><Relationship Id="rId18" Type="http://schemas.openxmlformats.org/officeDocument/2006/relationships/slide" Target="slide47.xml"/><Relationship Id="rId26" Type="http://schemas.openxmlformats.org/officeDocument/2006/relationships/slide" Target="slide51.xml"/><Relationship Id="rId3" Type="http://schemas.openxmlformats.org/officeDocument/2006/relationships/slide" Target="slide4.xml"/><Relationship Id="rId21" Type="http://schemas.openxmlformats.org/officeDocument/2006/relationships/slide" Target="slide39.xml"/><Relationship Id="rId7" Type="http://schemas.openxmlformats.org/officeDocument/2006/relationships/slide" Target="slide12.xml"/><Relationship Id="rId12" Type="http://schemas.openxmlformats.org/officeDocument/2006/relationships/slide" Target="slide25.xml"/><Relationship Id="rId17" Type="http://schemas.openxmlformats.org/officeDocument/2006/relationships/slide" Target="slide37.xml"/><Relationship Id="rId25" Type="http://schemas.openxmlformats.org/officeDocument/2006/relationships/slide" Target="slide41.xml"/><Relationship Id="rId2" Type="http://schemas.openxmlformats.org/officeDocument/2006/relationships/slide" Target="slide2.xml"/><Relationship Id="rId16" Type="http://schemas.openxmlformats.org/officeDocument/2006/relationships/slide" Target="slide2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4.xml"/><Relationship Id="rId24" Type="http://schemas.openxmlformats.org/officeDocument/2006/relationships/slide" Target="slide31.xml"/><Relationship Id="rId5" Type="http://schemas.openxmlformats.org/officeDocument/2006/relationships/slide" Target="slide8.xml"/><Relationship Id="rId15" Type="http://schemas.openxmlformats.org/officeDocument/2006/relationships/slide" Target="slide16.xml"/><Relationship Id="rId23" Type="http://schemas.openxmlformats.org/officeDocument/2006/relationships/slide" Target="slide20.xml"/><Relationship Id="rId10" Type="http://schemas.openxmlformats.org/officeDocument/2006/relationships/slide" Target="slide43.xml"/><Relationship Id="rId19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23.xml"/><Relationship Id="rId14" Type="http://schemas.openxmlformats.org/officeDocument/2006/relationships/slide" Target="slide45.xml"/><Relationship Id="rId22" Type="http://schemas.openxmlformats.org/officeDocument/2006/relationships/slide" Target="slide49.xml"/><Relationship Id="rId27" Type="http://schemas.openxmlformats.org/officeDocument/2006/relationships/slide" Target="slide5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0"/>
          <p:cNvSpPr>
            <a:spLocks noChangeArrowheads="1"/>
          </p:cNvSpPr>
          <p:nvPr/>
        </p:nvSpPr>
        <p:spPr bwMode="auto">
          <a:xfrm>
            <a:off x="482600" y="2235200"/>
            <a:ext cx="8331200" cy="3886200"/>
          </a:xfrm>
          <a:prstGeom prst="rect">
            <a:avLst/>
          </a:prstGeom>
          <a:gradFill rotWithShape="0">
            <a:gsLst>
              <a:gs pos="0">
                <a:srgbClr val="003366"/>
              </a:gs>
              <a:gs pos="50000">
                <a:srgbClr val="060011"/>
              </a:gs>
              <a:gs pos="100000">
                <a:srgbClr val="00336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gradFill/>
        </p:spPr>
        <p:txBody>
          <a:bodyPr/>
          <a:lstStyle/>
          <a:p>
            <a:pPr eaLnBrk="1" hangingPunct="1">
              <a:tabLst>
                <a:tab pos="1766888" algn="l"/>
              </a:tabLst>
            </a:pPr>
            <a:r>
              <a:rPr lang="en-US" smtClean="0"/>
              <a:t>Chapter 7– Cell Transport 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6" name="Rectangle 27"/>
          <p:cNvSpPr>
            <a:spLocks noChangeArrowheads="1"/>
          </p:cNvSpPr>
          <p:nvPr/>
        </p:nvSpPr>
        <p:spPr bwMode="auto">
          <a:xfrm>
            <a:off x="455613" y="1063625"/>
            <a:ext cx="8328025" cy="950913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" name="Text Box 3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78" name="Text Box 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31162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3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79" name="Text Box 3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39036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4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0" name="Text Box 3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46910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5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1" name="Text Box 3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54403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6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2" name="Rectangle 3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344738" y="2376488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7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3" name="Rectangle 3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15000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8" action="ppaction://hlinksldjump"/>
              </a:rPr>
              <a:t>$</a:t>
            </a:r>
            <a:r>
              <a:rPr lang="en-US">
                <a:latin typeface="Arial" charset="0"/>
                <a:hlinkClick r:id="rId8" action="ppaction://hlinksldjump"/>
              </a:rPr>
              <a:t>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4" name="Rectangle 4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016375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9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5" name="Rectangle 4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399338" y="2376488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0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6" name="Rectangle 4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344738" y="31162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1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7" name="Rectangle 4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016375" y="31162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2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8" name="Rectangle 4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713413" y="31162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3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9" name="Rectangle 4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7399338" y="31162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1" i="1">
                <a:solidFill>
                  <a:schemeClr val="folHlink"/>
                </a:solidFill>
                <a:latin typeface="Arial" charset="0"/>
                <a:hlinkClick r:id="rId14" action="ppaction://hlinksldjump"/>
              </a:rPr>
              <a:t>$200</a:t>
            </a:r>
            <a:endParaRPr lang="en-US" b="1" i="1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0" name="Rectangle 4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2344738" y="39036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5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1" name="Rectangle 4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016375" y="39036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6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2" name="Rectangle 4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713413" y="39036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7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3" name="Rectangle 4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399338" y="39036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8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4" name="Rectangle 5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2344738" y="46910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9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5" name="Rectangle 5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016375" y="46910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0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6" name="Rectangle 52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713413" y="46910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1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7" name="Rectangle 5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399338" y="46910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2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8" name="Rectangle 54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344738" y="54403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3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9" name="Rectangle 55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4016375" y="54403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4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100" name="Rectangle 56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713413" y="54403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5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101" name="Rectangle 57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7399338" y="54403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0000"/>
                </a:solidFill>
                <a:latin typeface="Arial" charset="0"/>
                <a:hlinkClick r:id="rId26" action="ppaction://hlinksldjump"/>
              </a:rPr>
              <a:t>$500</a:t>
            </a:r>
            <a:endParaRPr lang="en-US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02" name="Text Box 59"/>
          <p:cNvSpPr txBox="1">
            <a:spLocks noChangeArrowheads="1"/>
          </p:cNvSpPr>
          <p:nvPr/>
        </p:nvSpPr>
        <p:spPr bwMode="auto">
          <a:xfrm>
            <a:off x="493713" y="1390650"/>
            <a:ext cx="152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latin typeface="Arial" charset="0"/>
              </a:rPr>
              <a:t>Passive</a:t>
            </a:r>
          </a:p>
        </p:txBody>
      </p:sp>
      <p:sp>
        <p:nvSpPr>
          <p:cNvPr id="3103" name="Text Box 60"/>
          <p:cNvSpPr txBox="1">
            <a:spLocks noChangeArrowheads="1"/>
          </p:cNvSpPr>
          <p:nvPr/>
        </p:nvSpPr>
        <p:spPr bwMode="auto">
          <a:xfrm>
            <a:off x="2141538" y="1390650"/>
            <a:ext cx="152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latin typeface="Arial" charset="0"/>
              </a:rPr>
              <a:t>Active </a:t>
            </a:r>
          </a:p>
        </p:txBody>
      </p:sp>
      <p:sp>
        <p:nvSpPr>
          <p:cNvPr id="3104" name="Text Box 62"/>
          <p:cNvSpPr txBox="1">
            <a:spLocks noChangeArrowheads="1"/>
          </p:cNvSpPr>
          <p:nvPr/>
        </p:nvSpPr>
        <p:spPr bwMode="auto">
          <a:xfrm>
            <a:off x="5394325" y="1414463"/>
            <a:ext cx="17827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300" b="1">
                <a:latin typeface="Arial" charset="0"/>
              </a:rPr>
              <a:t>Cell membrane</a:t>
            </a:r>
          </a:p>
        </p:txBody>
      </p:sp>
      <p:sp>
        <p:nvSpPr>
          <p:cNvPr id="3105" name="Text Box 63"/>
          <p:cNvSpPr txBox="1">
            <a:spLocks noChangeArrowheads="1"/>
          </p:cNvSpPr>
          <p:nvPr/>
        </p:nvSpPr>
        <p:spPr bwMode="auto">
          <a:xfrm>
            <a:off x="7170738" y="1393825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 dirty="0" smtClean="0">
                <a:latin typeface="Arial" charset="0"/>
              </a:rPr>
              <a:t>H-2-Oh Yea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3106" name="Line 64"/>
          <p:cNvSpPr>
            <a:spLocks noChangeShapeType="1"/>
          </p:cNvSpPr>
          <p:nvPr/>
        </p:nvSpPr>
        <p:spPr bwMode="auto">
          <a:xfrm>
            <a:off x="2081213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Line 65"/>
          <p:cNvSpPr>
            <a:spLocks noChangeShapeType="1"/>
          </p:cNvSpPr>
          <p:nvPr/>
        </p:nvSpPr>
        <p:spPr bwMode="auto">
          <a:xfrm>
            <a:off x="3759200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66"/>
          <p:cNvSpPr>
            <a:spLocks noChangeShapeType="1"/>
          </p:cNvSpPr>
          <p:nvPr/>
        </p:nvSpPr>
        <p:spPr bwMode="auto">
          <a:xfrm>
            <a:off x="5448300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Line 67"/>
          <p:cNvSpPr>
            <a:spLocks noChangeShapeType="1"/>
          </p:cNvSpPr>
          <p:nvPr/>
        </p:nvSpPr>
        <p:spPr bwMode="auto">
          <a:xfrm>
            <a:off x="7127875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Line 71"/>
          <p:cNvSpPr>
            <a:spLocks noChangeShapeType="1"/>
          </p:cNvSpPr>
          <p:nvPr/>
        </p:nvSpPr>
        <p:spPr bwMode="auto">
          <a:xfrm>
            <a:off x="2081213" y="2233613"/>
            <a:ext cx="0" cy="388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72"/>
          <p:cNvSpPr>
            <a:spLocks noChangeShapeType="1"/>
          </p:cNvSpPr>
          <p:nvPr/>
        </p:nvSpPr>
        <p:spPr bwMode="auto">
          <a:xfrm>
            <a:off x="3759200" y="2249488"/>
            <a:ext cx="0" cy="385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73"/>
          <p:cNvSpPr>
            <a:spLocks noChangeShapeType="1"/>
          </p:cNvSpPr>
          <p:nvPr/>
        </p:nvSpPr>
        <p:spPr bwMode="auto">
          <a:xfrm>
            <a:off x="5448300" y="2233613"/>
            <a:ext cx="0" cy="387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Line 74"/>
          <p:cNvSpPr>
            <a:spLocks noChangeShapeType="1"/>
          </p:cNvSpPr>
          <p:nvPr/>
        </p:nvSpPr>
        <p:spPr bwMode="auto">
          <a:xfrm>
            <a:off x="7127875" y="2225675"/>
            <a:ext cx="0" cy="3868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Line 76"/>
          <p:cNvSpPr>
            <a:spLocks noChangeShapeType="1"/>
          </p:cNvSpPr>
          <p:nvPr/>
        </p:nvSpPr>
        <p:spPr bwMode="auto">
          <a:xfrm>
            <a:off x="495300" y="2982913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Line 77"/>
          <p:cNvSpPr>
            <a:spLocks noChangeShapeType="1"/>
          </p:cNvSpPr>
          <p:nvPr/>
        </p:nvSpPr>
        <p:spPr bwMode="auto">
          <a:xfrm>
            <a:off x="495300" y="3770313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Line 78"/>
          <p:cNvSpPr>
            <a:spLocks noChangeShapeType="1"/>
          </p:cNvSpPr>
          <p:nvPr/>
        </p:nvSpPr>
        <p:spPr bwMode="auto">
          <a:xfrm>
            <a:off x="495300" y="4541838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Line 79"/>
          <p:cNvSpPr>
            <a:spLocks noChangeShapeType="1"/>
          </p:cNvSpPr>
          <p:nvPr/>
        </p:nvSpPr>
        <p:spPr bwMode="auto">
          <a:xfrm>
            <a:off x="495300" y="5343525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Rectangle 8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Arial" charset="0"/>
              </a:rPr>
              <a:t>FINAL ROUND</a:t>
            </a:r>
          </a:p>
        </p:txBody>
      </p:sp>
      <p:sp>
        <p:nvSpPr>
          <p:cNvPr id="3119" name="Text Box 60"/>
          <p:cNvSpPr txBox="1">
            <a:spLocks noChangeArrowheads="1"/>
          </p:cNvSpPr>
          <p:nvPr/>
        </p:nvSpPr>
        <p:spPr bwMode="auto">
          <a:xfrm>
            <a:off x="3840163" y="1363663"/>
            <a:ext cx="152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latin typeface="Arial" charset="0"/>
              </a:rPr>
              <a:t>Tonic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Passive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Movement of something from high to low concentration through a cell </a:t>
            </a:r>
            <a:r>
              <a:rPr lang="en-US" dirty="0" smtClean="0"/>
              <a:t>membrane protein.</a:t>
            </a:r>
            <a:endParaRPr lang="en-US" dirty="0" smtClean="0"/>
          </a:p>
        </p:txBody>
      </p:sp>
      <p:sp>
        <p:nvSpPr>
          <p:cNvPr id="122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22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Passive 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smtClean="0"/>
              <a:t>What is facilitated diffusion?</a:t>
            </a:r>
          </a:p>
        </p:txBody>
      </p:sp>
      <p:sp>
        <p:nvSpPr>
          <p:cNvPr id="133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Active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This requires a protein pump and cellular Energy</a:t>
            </a:r>
          </a:p>
        </p:txBody>
      </p:sp>
      <p:sp>
        <p:nvSpPr>
          <p:cNvPr id="143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434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Active: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Answer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smtClean="0"/>
              <a:t>What is active transport?</a:t>
            </a:r>
          </a:p>
        </p:txBody>
      </p:sp>
      <p:sp>
        <p:nvSpPr>
          <p:cNvPr id="153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Active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smtClean="0"/>
              <a:t>The cells money.  Needed for active transport</a:t>
            </a:r>
          </a:p>
        </p:txBody>
      </p:sp>
      <p:sp>
        <p:nvSpPr>
          <p:cNvPr id="1638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638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Active: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Answer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800" smtClean="0"/>
              <a:t>What is ATP?</a:t>
            </a:r>
          </a:p>
        </p:txBody>
      </p:sp>
      <p:sp>
        <p:nvSpPr>
          <p:cNvPr id="174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Active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Question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mtClean="0"/>
              <a:t>The macromolecule responsible for active transport in the cell membrane .  </a:t>
            </a:r>
          </a:p>
        </p:txBody>
      </p:sp>
      <p:sp>
        <p:nvSpPr>
          <p:cNvPr id="1843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843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Division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4800" smtClean="0"/>
              <a:t>What is a protein?</a:t>
            </a:r>
          </a:p>
        </p:txBody>
      </p:sp>
      <p:sp>
        <p:nvSpPr>
          <p:cNvPr id="1946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Division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Question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800" smtClean="0"/>
              <a:t>Bulk transport inside of the cell.  </a:t>
            </a:r>
            <a:endParaRPr lang="en-US" sz="6600" smtClean="0"/>
          </a:p>
        </p:txBody>
      </p:sp>
      <p:sp>
        <p:nvSpPr>
          <p:cNvPr id="2048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048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Division: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Answer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smtClean="0"/>
              <a:t>What is endocytosis?  </a:t>
            </a:r>
          </a:p>
        </p:txBody>
      </p:sp>
      <p:sp>
        <p:nvSpPr>
          <p:cNvPr id="2150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Passive: </a:t>
            </a:r>
            <a:br>
              <a:rPr lang="en-US" sz="1900" smtClean="0"/>
            </a:br>
            <a:r>
              <a:rPr lang="en-US" smtClean="0"/>
              <a:t>$100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smtClean="0"/>
              <a:t>The movement of solute from high to low concentration</a:t>
            </a:r>
            <a:endParaRPr lang="en-US" smtClean="0"/>
          </a:p>
        </p:txBody>
      </p:sp>
      <p:sp>
        <p:nvSpPr>
          <p:cNvPr id="4100" name="Rectangl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101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-Point Star 5"/>
          <p:cNvSpPr/>
          <p:nvPr/>
        </p:nvSpPr>
        <p:spPr bwMode="auto">
          <a:xfrm>
            <a:off x="3232150" y="206375"/>
            <a:ext cx="5730875" cy="4970463"/>
          </a:xfrm>
          <a:prstGeom prst="star6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Division: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Question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631950"/>
            <a:ext cx="7896225" cy="5226050"/>
          </a:xfrm>
        </p:spPr>
        <p:txBody>
          <a:bodyPr/>
          <a:lstStyle/>
          <a:p>
            <a:pPr marL="0" indent="0" eaLnBrk="1" hangingPunct="1"/>
            <a:r>
              <a:rPr lang="en-US" smtClean="0"/>
              <a:t>Daily Double!  </a:t>
            </a:r>
          </a:p>
          <a:p>
            <a:pPr marL="0" indent="0" eaLnBrk="1" hangingPunct="1"/>
            <a:r>
              <a:rPr lang="en-US" smtClean="0"/>
              <a:t>How much would you like                             to wager?</a:t>
            </a:r>
          </a:p>
        </p:txBody>
      </p:sp>
      <p:sp>
        <p:nvSpPr>
          <p:cNvPr id="22533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2534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Active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Answer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7200" dirty="0" smtClean="0"/>
              <a:t>Which organelles are responsible </a:t>
            </a:r>
            <a:r>
              <a:rPr lang="en-US" sz="7200" dirty="0" err="1" smtClean="0"/>
              <a:t>exocytosis</a:t>
            </a:r>
            <a:r>
              <a:rPr lang="en-US" sz="7200" dirty="0" smtClean="0"/>
              <a:t>?</a:t>
            </a:r>
          </a:p>
        </p:txBody>
      </p:sp>
      <p:sp>
        <p:nvSpPr>
          <p:cNvPr id="2355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isRER</a:t>
            </a:r>
            <a:r>
              <a:rPr lang="en-US" dirty="0" smtClean="0"/>
              <a:t>, Golgi, Vesicles</a:t>
            </a:r>
            <a:endParaRPr lang="en-US" dirty="0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Tonic: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Question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Solute or water will diffuse or undergo osmosis until this happens.  </a:t>
            </a:r>
          </a:p>
        </p:txBody>
      </p:sp>
      <p:sp>
        <p:nvSpPr>
          <p:cNvPr id="2458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458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Tonic</a:t>
            </a:r>
            <a:r>
              <a:rPr lang="en-US" sz="1900" smtClean="0"/>
              <a:t>: </a:t>
            </a:r>
            <a:br>
              <a:rPr lang="en-US" sz="1900" smtClean="0"/>
            </a:br>
            <a:r>
              <a:rPr lang="en-US" smtClean="0"/>
              <a:t>$100 Answer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800" smtClean="0"/>
              <a:t>What is equilibrium?</a:t>
            </a:r>
          </a:p>
        </p:txBody>
      </p:sp>
      <p:sp>
        <p:nvSpPr>
          <p:cNvPr id="2560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Tonic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smtClean="0"/>
              <a:t>A cell is at equilibrium with its environment.  The solution the cell is in must be this.  </a:t>
            </a:r>
          </a:p>
        </p:txBody>
      </p:sp>
      <p:sp>
        <p:nvSpPr>
          <p:cNvPr id="2662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66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Tonic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Answer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400" smtClean="0"/>
              <a:t>What is isotonic?</a:t>
            </a:r>
          </a:p>
        </p:txBody>
      </p:sp>
      <p:sp>
        <p:nvSpPr>
          <p:cNvPr id="2765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Tonic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Question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600" smtClean="0"/>
              <a:t>A cell grows in this solution.  </a:t>
            </a:r>
          </a:p>
        </p:txBody>
      </p:sp>
      <p:sp>
        <p:nvSpPr>
          <p:cNvPr id="2867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867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Tonic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Answer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7200" smtClean="0"/>
              <a:t>What is hyoptonic?</a:t>
            </a:r>
          </a:p>
        </p:txBody>
      </p:sp>
      <p:sp>
        <p:nvSpPr>
          <p:cNvPr id="297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Tonic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Question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smtClean="0"/>
              <a:t>A cell appears shriveled and shrunk in this solution. </a:t>
            </a:r>
          </a:p>
        </p:txBody>
      </p:sp>
      <p:sp>
        <p:nvSpPr>
          <p:cNvPr id="307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3072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Passive: </a:t>
            </a:r>
            <a:br>
              <a:rPr lang="en-US" sz="1900" smtClean="0"/>
            </a:br>
            <a:r>
              <a:rPr lang="en-US" smtClean="0"/>
              <a:t>$100 Answer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smtClean="0"/>
              <a:t>What is diffusion?</a:t>
            </a:r>
            <a:r>
              <a:rPr lang="en-US" smtClean="0"/>
              <a:t> 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5124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Tonic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Answer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smtClean="0"/>
              <a:t>What is hypertonic?</a:t>
            </a:r>
          </a:p>
        </p:txBody>
      </p:sp>
      <p:sp>
        <p:nvSpPr>
          <p:cNvPr id="317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Tonic</a:t>
            </a:r>
            <a:r>
              <a:rPr lang="en-US" sz="1900" smtClean="0"/>
              <a:t>!</a:t>
            </a:r>
            <a:br>
              <a:rPr lang="en-US" sz="1900" smtClean="0"/>
            </a:br>
            <a:r>
              <a:rPr lang="en-US" sz="1900" smtClean="0"/>
              <a:t>500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The interaction between water molecules that is responsible for nearly every special property of water</a:t>
            </a:r>
            <a:endParaRPr lang="en-US" dirty="0" smtClean="0"/>
          </a:p>
        </p:txBody>
      </p:sp>
      <p:sp>
        <p:nvSpPr>
          <p:cNvPr id="327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3277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Tonic</a:t>
            </a:r>
            <a:r>
              <a:rPr lang="en-US" sz="1900" smtClean="0"/>
              <a:t>!</a:t>
            </a:r>
            <a:br>
              <a:rPr lang="en-US" sz="1900" smtClean="0"/>
            </a:br>
            <a:r>
              <a:rPr lang="en-US" sz="1900" smtClean="0"/>
              <a:t>500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dirty="0" smtClean="0"/>
              <a:t>What is </a:t>
            </a:r>
            <a:r>
              <a:rPr lang="en-US" sz="6000" dirty="0" smtClean="0"/>
              <a:t>hydrogen bonding?</a:t>
            </a:r>
            <a:endParaRPr lang="en-US" sz="6000" dirty="0" smtClean="0"/>
          </a:p>
        </p:txBody>
      </p:sp>
      <p:sp>
        <p:nvSpPr>
          <p:cNvPr id="337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Cell membrane: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Question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600" smtClean="0"/>
              <a:t>The cell membrane is mostly made of these</a:t>
            </a:r>
          </a:p>
        </p:txBody>
      </p:sp>
      <p:sp>
        <p:nvSpPr>
          <p:cNvPr id="348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3482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The cell membrane: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Answer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smtClean="0">
                <a:solidFill>
                  <a:schemeClr val="hlink"/>
                </a:solidFill>
              </a:rPr>
              <a:t>What are phospolipids?</a:t>
            </a:r>
          </a:p>
        </p:txBody>
      </p:sp>
      <p:sp>
        <p:nvSpPr>
          <p:cNvPr id="358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The cell membrane 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800" smtClean="0"/>
              <a:t>The hydrophobic part of the cell membrane are these.</a:t>
            </a:r>
          </a:p>
        </p:txBody>
      </p:sp>
      <p:sp>
        <p:nvSpPr>
          <p:cNvPr id="368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3686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The cell membrane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Answer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17625"/>
            <a:ext cx="7896225" cy="5226050"/>
          </a:xfrm>
        </p:spPr>
        <p:txBody>
          <a:bodyPr/>
          <a:lstStyle/>
          <a:p>
            <a:pPr marL="0" indent="0" eaLnBrk="1" hangingPunct="1"/>
            <a:r>
              <a:rPr lang="en-US" sz="5400" smtClean="0"/>
              <a:t>What are lipids?</a:t>
            </a:r>
          </a:p>
        </p:txBody>
      </p:sp>
      <p:sp>
        <p:nvSpPr>
          <p:cNvPr id="378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The cell membrane 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Question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This 4 carbon ring structure that causes cell membranes to be more fluid at cold temperatures</a:t>
            </a:r>
            <a:endParaRPr lang="en-US" dirty="0" smtClean="0"/>
          </a:p>
        </p:txBody>
      </p:sp>
      <p:sp>
        <p:nvSpPr>
          <p:cNvPr id="389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389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pic>
        <p:nvPicPr>
          <p:cNvPr id="38919" name="Picture 7" descr="https://plantbasedscientist.files.wordpress.com/2013/10/cholesterol-cell-membra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7011" y="-318654"/>
            <a:ext cx="3526302" cy="34497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The cell membrane </a:t>
            </a:r>
            <a:r>
              <a:rPr lang="en-US" sz="1900" smtClean="0"/>
              <a:t>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$300 Answer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776288"/>
            <a:ext cx="7896225" cy="3113087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What is </a:t>
            </a:r>
            <a:r>
              <a:rPr lang="en-US" dirty="0" smtClean="0"/>
              <a:t>cholesterol?</a:t>
            </a:r>
            <a:endParaRPr lang="en-US" dirty="0" smtClean="0"/>
          </a:p>
        </p:txBody>
      </p:sp>
      <p:sp>
        <p:nvSpPr>
          <p:cNvPr id="399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pic>
        <p:nvPicPr>
          <p:cNvPr id="39942" name="Picture 6" descr="https://plantbasedscientist.files.wordpress.com/2013/10/cholesterol-cell-membra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1739" y="2812473"/>
            <a:ext cx="3852024" cy="37684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The cell membrane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Question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Allows for transport of large or polar things through the cell membrane</a:t>
            </a:r>
          </a:p>
        </p:txBody>
      </p:sp>
      <p:sp>
        <p:nvSpPr>
          <p:cNvPr id="409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096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Cycle: 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400" smtClean="0"/>
              <a:t>The movement of water from high to low concentration</a:t>
            </a:r>
          </a:p>
        </p:txBody>
      </p:sp>
      <p:sp>
        <p:nvSpPr>
          <p:cNvPr id="61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61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The cell membrane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Answer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What are membrane proteins?</a:t>
            </a:r>
          </a:p>
        </p:txBody>
      </p:sp>
      <p:sp>
        <p:nvSpPr>
          <p:cNvPr id="4198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The cell membrane </a:t>
            </a:r>
            <a:r>
              <a:rPr lang="en-US" sz="1900" smtClean="0"/>
              <a:t>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$500 Question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dirty="0" smtClean="0"/>
              <a:t>The 4 classes of lipids.</a:t>
            </a:r>
            <a:endParaRPr lang="en-US" dirty="0" smtClean="0"/>
          </a:p>
        </p:txBody>
      </p:sp>
      <p:sp>
        <p:nvSpPr>
          <p:cNvPr id="430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301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Neurotransmitters and Integration: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$500 Answer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6000" dirty="0" smtClean="0"/>
              <a:t>What </a:t>
            </a:r>
            <a:r>
              <a:rPr lang="en-US" sz="6000" dirty="0" smtClean="0"/>
              <a:t>are phospholipids, triglycerides, steroids, and  waxes?</a:t>
            </a:r>
            <a:endParaRPr lang="en-US" sz="6000" dirty="0" smtClean="0"/>
          </a:p>
        </p:txBody>
      </p:sp>
      <p:sp>
        <p:nvSpPr>
          <p:cNvPr id="4403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Question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The attraction of water to other water molecules</a:t>
            </a:r>
            <a:endParaRPr lang="en-US" dirty="0" smtClean="0"/>
          </a:p>
        </p:txBody>
      </p:sp>
      <p:sp>
        <p:nvSpPr>
          <p:cNvPr id="4506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506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Answer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</a:t>
            </a:r>
            <a:r>
              <a:rPr lang="en-US" dirty="0" smtClean="0"/>
              <a:t>cohesion?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4608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279525"/>
            <a:ext cx="7896225" cy="522605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Lipids hate water, so they are said to be this_____________.  Where as ions and polar things love water, so that are said to be this___________.</a:t>
            </a:r>
            <a:endParaRPr lang="en-US" dirty="0" smtClean="0"/>
          </a:p>
        </p:txBody>
      </p:sp>
      <p:sp>
        <p:nvSpPr>
          <p:cNvPr id="4710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710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$200 Answer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</a:t>
            </a:r>
            <a:r>
              <a:rPr lang="en-US" dirty="0" smtClean="0"/>
              <a:t>is hydrophobic and hydrophilic</a:t>
            </a:r>
            <a:endParaRPr lang="en-US" dirty="0" smtClean="0"/>
          </a:p>
        </p:txBody>
      </p:sp>
      <p:sp>
        <p:nvSpPr>
          <p:cNvPr id="4813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Question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Plants and animals are both these</a:t>
            </a:r>
          </a:p>
        </p:txBody>
      </p:sp>
      <p:sp>
        <p:nvSpPr>
          <p:cNvPr id="4915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915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$300 Answer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What are eukaryotes?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5018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150029"/>
            </a:gs>
            <a:gs pos="100000">
              <a:srgbClr val="33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2575"/>
            <a:ext cx="8305800" cy="817563"/>
          </a:xfrm>
        </p:spPr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Question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4461164"/>
            <a:ext cx="3698009" cy="206981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At .1Molarity, the solution must have been this</a:t>
            </a:r>
            <a:endParaRPr lang="en-US" dirty="0" smtClean="0"/>
          </a:p>
        </p:txBody>
      </p:sp>
      <p:sp>
        <p:nvSpPr>
          <p:cNvPr id="5120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120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136073" y="1059873"/>
          <a:ext cx="8007927" cy="3622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rot="5400000" flipH="1" flipV="1">
            <a:off x="1115292" y="3456712"/>
            <a:ext cx="1607132" cy="106679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Passive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Answer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000" dirty="0" smtClean="0"/>
              <a:t>What is </a:t>
            </a:r>
            <a:r>
              <a:rPr lang="en-US" sz="5000" dirty="0" smtClean="0"/>
              <a:t>osmosis?</a:t>
            </a:r>
            <a:endParaRPr lang="en-US" sz="5000" baseline="-25000" dirty="0" smtClean="0"/>
          </a:p>
        </p:txBody>
      </p:sp>
      <p:sp>
        <p:nvSpPr>
          <p:cNvPr id="71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Answer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>
                <a:solidFill>
                  <a:schemeClr val="hlink"/>
                </a:solidFill>
              </a:rPr>
              <a:t>What is </a:t>
            </a:r>
            <a:r>
              <a:rPr lang="en-US" dirty="0" smtClean="0">
                <a:solidFill>
                  <a:schemeClr val="hlink"/>
                </a:solidFill>
              </a:rPr>
              <a:t>hypotonic?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5222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Question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The essential items in a scientific experiment</a:t>
            </a:r>
          </a:p>
        </p:txBody>
      </p:sp>
      <p:sp>
        <p:nvSpPr>
          <p:cNvPr id="5325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325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Answer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 smtClean="0"/>
              <a:t>What is an </a:t>
            </a:r>
            <a:r>
              <a:rPr lang="en-US" sz="4800" b="1" smtClean="0"/>
              <a:t>IV, DV, </a:t>
            </a:r>
            <a:r>
              <a:rPr lang="en-US" b="1" smtClean="0"/>
              <a:t>control group, a whole lot of constants, data, repeatable procedures and more!?</a:t>
            </a:r>
          </a:p>
        </p:txBody>
      </p:sp>
      <p:sp>
        <p:nvSpPr>
          <p:cNvPr id="5427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FINAL ROUND</a:t>
            </a:r>
            <a:r>
              <a:rPr lang="en-US" smtClean="0"/>
              <a:t> Question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304925"/>
            <a:ext cx="7896225" cy="5335588"/>
          </a:xfrm>
        </p:spPr>
        <p:txBody>
          <a:bodyPr/>
          <a:lstStyle/>
          <a:p>
            <a:pPr marL="0" indent="0" eaLnBrk="1" hangingPunct="1"/>
            <a:r>
              <a:rPr lang="en-US" smtClean="0"/>
              <a:t>Describe equilibrium </a:t>
            </a:r>
          </a:p>
        </p:txBody>
      </p:sp>
      <p:sp>
        <p:nvSpPr>
          <p:cNvPr id="553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530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Passive 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Question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000" smtClean="0"/>
              <a:t>Transport that can go right through the cellular membrane. </a:t>
            </a:r>
          </a:p>
        </p:txBody>
      </p:sp>
      <p:sp>
        <p:nvSpPr>
          <p:cNvPr id="81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81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Passive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Answer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000" smtClean="0"/>
              <a:t>What is diffusion?</a:t>
            </a:r>
          </a:p>
        </p:txBody>
      </p:sp>
      <p:sp>
        <p:nvSpPr>
          <p:cNvPr id="92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Passive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Question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The cell membrane only lets small, nonpolar things through.  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Passive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Answer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400" dirty="0" smtClean="0"/>
              <a:t>What is selectively permeable?</a:t>
            </a:r>
          </a:p>
        </p:txBody>
      </p:sp>
      <p:sp>
        <p:nvSpPr>
          <p:cNvPr id="11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0.2212"/>
  <p:tag name="PPTVERSION" val="12"/>
  <p:tag name="TPOS" val="2"/>
</p:tagLst>
</file>

<file path=ppt/theme/theme1.xml><?xml version="1.0" encoding="utf-8"?>
<a:theme xmlns:a="http://schemas.openxmlformats.org/drawingml/2006/main" name="Technology">
  <a:themeElements>
    <a:clrScheme name="Technology 1">
      <a:dk1>
        <a:srgbClr val="264D4C"/>
      </a:dk1>
      <a:lt1>
        <a:srgbClr val="F8F8F8"/>
      </a:lt1>
      <a:dk2>
        <a:srgbClr val="336666"/>
      </a:dk2>
      <a:lt2>
        <a:srgbClr val="FFFFCC"/>
      </a:lt2>
      <a:accent1>
        <a:srgbClr val="C0C0C0"/>
      </a:accent1>
      <a:accent2>
        <a:srgbClr val="FF9900"/>
      </a:accent2>
      <a:accent3>
        <a:srgbClr val="ADB8B8"/>
      </a:accent3>
      <a:accent4>
        <a:srgbClr val="D4D4D4"/>
      </a:accent4>
      <a:accent5>
        <a:srgbClr val="DCDCDC"/>
      </a:accent5>
      <a:accent6>
        <a:srgbClr val="E78A00"/>
      </a:accent6>
      <a:hlink>
        <a:srgbClr val="FFCC00"/>
      </a:hlink>
      <a:folHlink>
        <a:srgbClr val="99CCCC"/>
      </a:folHlink>
    </a:clrScheme>
    <a:fontScheme name="Techn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chnolog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 main:Applications (Mac OS 9):Microsoft Office 2001:Templates:Presentations:Designs:Technology</Template>
  <TotalTime>2320</TotalTime>
  <Words>805</Words>
  <Application>Microsoft Office PowerPoint</Application>
  <PresentationFormat>On-screen Show (4:3)</PresentationFormat>
  <Paragraphs>216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Times New Roman</vt:lpstr>
      <vt:lpstr>Arial</vt:lpstr>
      <vt:lpstr>Wingdings</vt:lpstr>
      <vt:lpstr>Calibri</vt:lpstr>
      <vt:lpstr>Technology</vt:lpstr>
      <vt:lpstr>Chapter 7– Cell Transport </vt:lpstr>
      <vt:lpstr>Passive:  $100 Question</vt:lpstr>
      <vt:lpstr>Passive:  $100 Answer</vt:lpstr>
      <vt:lpstr>Cycle:   $200 Question</vt:lpstr>
      <vt:lpstr>Passive :  $200 Answer</vt:lpstr>
      <vt:lpstr>Passive : $300 Question</vt:lpstr>
      <vt:lpstr>Passive :  $300 Answer</vt:lpstr>
      <vt:lpstr>Passive :  $400 Question</vt:lpstr>
      <vt:lpstr>Passive :  $400 Answer</vt:lpstr>
      <vt:lpstr>Passive :  $500 Question</vt:lpstr>
      <vt:lpstr>Passive : $500 Answer</vt:lpstr>
      <vt:lpstr>Active  $100 Question</vt:lpstr>
      <vt:lpstr>Active:  $100 Answer</vt:lpstr>
      <vt:lpstr>Active :  $200 Question</vt:lpstr>
      <vt:lpstr>Active:  $200 Answer</vt:lpstr>
      <vt:lpstr>Active :  $300 Question</vt:lpstr>
      <vt:lpstr>Division :  $300 Answer</vt:lpstr>
      <vt:lpstr>Division :  $400 Question</vt:lpstr>
      <vt:lpstr>Division: $400 Answer</vt:lpstr>
      <vt:lpstr>Division:  $500 Question</vt:lpstr>
      <vt:lpstr>Active :  $500 Answer</vt:lpstr>
      <vt:lpstr>Slide 22</vt:lpstr>
      <vt:lpstr>Tonic: $100 Question</vt:lpstr>
      <vt:lpstr>Tonic:  $100 Answer</vt:lpstr>
      <vt:lpstr>Tonic :  $200 Question</vt:lpstr>
      <vt:lpstr>Tonic :  $200 Answer</vt:lpstr>
      <vt:lpstr>Tonic :  $300 Question</vt:lpstr>
      <vt:lpstr>Tonic :  $300 Answer</vt:lpstr>
      <vt:lpstr>Tonic :  $400 Question</vt:lpstr>
      <vt:lpstr>Tonic :  $400 Answer</vt:lpstr>
      <vt:lpstr>Tonic! 500</vt:lpstr>
      <vt:lpstr>Tonic! 500</vt:lpstr>
      <vt:lpstr>Cell membrane: $100 Question</vt:lpstr>
      <vt:lpstr>The cell membrane: $100 Answer</vt:lpstr>
      <vt:lpstr>The cell membrane : $200 Question</vt:lpstr>
      <vt:lpstr>The cell membrane :  $200 Answer</vt:lpstr>
      <vt:lpstr>The cell membrane : $300 Question</vt:lpstr>
      <vt:lpstr>The cell membrane :  $300 Answer</vt:lpstr>
      <vt:lpstr>The cell membrane :  $400 Question</vt:lpstr>
      <vt:lpstr>The cell membrane :  $400 Answer</vt:lpstr>
      <vt:lpstr>The cell membrane :  $500 Question</vt:lpstr>
      <vt:lpstr>Neurotransmitters and Integration:  $500 Answer</vt:lpstr>
      <vt:lpstr>Mixed Bag: $100 Question</vt:lpstr>
      <vt:lpstr>Mixed Bag: $100 Answer</vt:lpstr>
      <vt:lpstr>Mixed Bag:  $200 Question</vt:lpstr>
      <vt:lpstr>Mixed Bag:  $200 Answer</vt:lpstr>
      <vt:lpstr>Mixed Bag:  $300 Question</vt:lpstr>
      <vt:lpstr>Mixed Bag:  $300 Answer</vt:lpstr>
      <vt:lpstr>Mixed Bag:  $400 Question</vt:lpstr>
      <vt:lpstr>Mixed Bag:  $400 Answer</vt:lpstr>
      <vt:lpstr>Mixed Bag:  $500 Question</vt:lpstr>
      <vt:lpstr>Mixed Bag:  $500 Answer</vt:lpstr>
      <vt:lpstr>FINAL ROUND Question</vt:lpstr>
    </vt:vector>
  </TitlesOfParts>
  <Company>Seminole Coutny Public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mfcsd</cp:lastModifiedBy>
  <cp:revision>293</cp:revision>
  <dcterms:created xsi:type="dcterms:W3CDTF">1998-09-17T14:16:32Z</dcterms:created>
  <dcterms:modified xsi:type="dcterms:W3CDTF">2015-10-12T12:16:24Z</dcterms:modified>
</cp:coreProperties>
</file>